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80" r:id="rId6"/>
    <p:sldId id="257" r:id="rId7"/>
    <p:sldId id="286" r:id="rId8"/>
    <p:sldId id="287" r:id="rId9"/>
    <p:sldId id="288" r:id="rId10"/>
    <p:sldId id="289" r:id="rId11"/>
    <p:sldId id="290" r:id="rId12"/>
    <p:sldId id="291" r:id="rId13"/>
    <p:sldId id="285" r:id="rId14"/>
    <p:sldId id="281" r:id="rId15"/>
    <p:sldId id="282" r:id="rId16"/>
    <p:sldId id="283" r:id="rId17"/>
    <p:sldId id="284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77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507" autoAdjust="0"/>
  </p:normalViewPr>
  <p:slideViewPr>
    <p:cSldViewPr snapToGrid="0">
      <p:cViewPr varScale="1">
        <p:scale>
          <a:sx n="77" d="100"/>
          <a:sy n="77" d="100"/>
        </p:scale>
        <p:origin x="6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accent6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4-41B8-B572-B82F2D13D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100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3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t-PT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6350" cap="flat" cmpd="sng" algn="ctr">
              <a:solidFill>
                <a:schemeClr val="accent3">
                  <a:alpha val="40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t-PT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 Light" panose="020F0302020204030204" pitchFamily="34" charset="0"/>
          <a:cs typeface="Calibri Light" panose="020F0302020204030204" pitchFamily="34" charset="0"/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18/11/2022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638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2381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8283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425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8366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712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288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219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7710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3969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15571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2749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9022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6231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009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659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62965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1903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69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65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262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4588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504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02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nac.pt/mp18183485/Cabo-de-Fibra-Otica-BeMatik-LC-PC-para-LC-PC-Monomodo-9-125-Duplex-50m-OS2?oref=76551e68-d4a1-fb3e-f3de-6815acd9f99f#omnsearchpos=1" TargetMode="External"/><Relationship Id="rId3" Type="http://schemas.openxmlformats.org/officeDocument/2006/relationships/hyperlink" Target="https://clubtek.pt/index.php?route=product/product&amp;product_id=92885&amp;utm_source=kuantokusta&amp;utm_medium=cpc_kk&amp;utm_campaign=kuantokusta_feed" TargetMode="External"/><Relationship Id="rId7" Type="http://schemas.openxmlformats.org/officeDocument/2006/relationships/hyperlink" Target="https://www.fnac.pt/Cabo-Fibra-Optica-Metronic-Monomodo-5m-Acessorio-Imagem-e-Som-Cabo-Adaptador-Video/a7690929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nac.pt/mp11782287/Cabo-de-rede-EFB-Elektronik-K5513-50-Azul?Origin=fnac_bing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weip.pt/pt/88-acessorios/8547-04-826-003-00098-metronic-caboethernet-rj45-5m-495235-3420744952354.html?utm_source=kuantokusta&amp;utm_medium=cpc&amp;utm_campaign=catalogo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www.fnac.pt/mp1147509/Microconnect-Cat5e-UTP-50M?oref=dc59ada9-5aeb-84a9-614c-4e1d7d461ff8#omnsearchpos=5" TargetMode="Externa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11233649" cy="1929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 (SGBD)</a:t>
            </a:r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sz="2000" dirty="0">
                <a:latin typeface="Bahnschrift" panose="020B0502040204020203" pitchFamily="34" charset="0"/>
              </a:rPr>
              <a:t>Pedro Juno Oliveira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pt-PT" dirty="0">
                <a:solidFill>
                  <a:schemeClr val="accent6"/>
                </a:solidFill>
              </a:rPr>
              <a:t>Cabos de fibra ótica</a:t>
            </a:r>
          </a:p>
        </p:txBody>
      </p:sp>
      <p:sp>
        <p:nvSpPr>
          <p:cNvPr id="48" name="Marcador de Posição do Texto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613" y="3347279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Monomodo</a:t>
            </a:r>
            <a:endParaRPr lang="pt-PT" dirty="0"/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613" y="3651424"/>
            <a:ext cx="6582835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>
                <a:latin typeface="Bahnschrift" panose="020B0502040204020203" pitchFamily="34" charset="0"/>
              </a:rPr>
              <a:t>O núcleo central de vidro é muito fino (o diâmetro do núcleo é geralmente 9 ou 10μm) e apenas um modo de fibra pode ser transmitido. No que toca a preço, a fibra monomodo apresenta um custo superior (à multimodo) pelo facto de conter um transceptor ótico. Este tipo de fibra direciona transmite apenas um raio de luz, tendo o seu núcleo bastante mais espesso, tendo portanto uma eficácia/desempenho maior.</a:t>
            </a:r>
            <a:endParaRPr lang="pt-PT" dirty="0">
              <a:latin typeface="Bahnschrift" panose="020B0502040204020203" pitchFamily="34" charset="0"/>
            </a:endParaRP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multimodo</a:t>
            </a:r>
          </a:p>
        </p:txBody>
      </p:sp>
      <p:sp>
        <p:nvSpPr>
          <p:cNvPr id="50" name="Marcador de Posição do Texto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5392482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>
                <a:latin typeface="Bahnschrift" panose="020B0502040204020203" pitchFamily="34" charset="0"/>
              </a:rPr>
              <a:t>Apresenta um diâmetro significativamente maior rondando entre os 50 e 62,5 micrômetros. A grande vantagem deste tipo de fibra é o facto de apresentar a possibilidade de enviar informação a longas distâncias. Este tipo de fibra direciona transmite vários raios de luz ao mesmo tempo, tendo o seu núcleo muito fino, alcançando uma eficácia/desempenho inferior à fibra monomodo.</a:t>
            </a:r>
            <a:endParaRPr lang="pt-P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6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Caminhos e identificação de cabos</a:t>
            </a:r>
          </a:p>
        </p:txBody>
      </p:sp>
    </p:spTree>
    <p:extLst>
      <p:ext uri="{BB962C8B-B14F-4D97-AF65-F5344CB8AC3E}">
        <p14:creationId xmlns:p14="http://schemas.microsoft.com/office/powerpoint/2010/main" val="80569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3626"/>
            <a:ext cx="12192000" cy="580029"/>
          </a:xfrm>
        </p:spPr>
        <p:txBody>
          <a:bodyPr rtlCol="0"/>
          <a:lstStyle>
            <a:defPPr>
              <a:defRPr lang="pt-PT"/>
            </a:defPPr>
          </a:lstStyle>
          <a:p>
            <a:pPr algn="ctr"/>
            <a:r>
              <a:rPr lang="pt-BR" dirty="0">
                <a:solidFill>
                  <a:schemeClr val="accent6"/>
                </a:solidFill>
              </a:rPr>
              <a:t>Caminhos e identificação de cabos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28801" y="3035347"/>
            <a:ext cx="8530814" cy="1763776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pt-BR" dirty="0">
                <a:latin typeface="Bahnschrift" panose="020B0502040204020203" pitchFamily="34" charset="0"/>
              </a:rPr>
              <a:t>Quando é projetado uma instalação de cabos o ideal é valorizar não só os instaladores mas também futuras evoluções da rede. As interferências (motores elétricos...) são motivo de preocupação, devendo ser evitadas. Nestes casos a fibra ótica é possivelmente o único caminho na optar.</a:t>
            </a:r>
            <a:endParaRPr lang="pt-P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7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Referências comerciais</a:t>
            </a:r>
          </a:p>
        </p:txBody>
      </p:sp>
    </p:spTree>
    <p:extLst>
      <p:ext uri="{BB962C8B-B14F-4D97-AF65-F5344CB8AC3E}">
        <p14:creationId xmlns:p14="http://schemas.microsoft.com/office/powerpoint/2010/main" val="22005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do Produto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STP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717358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1600" dirty="0">
                <a:latin typeface="Bahnschrift" panose="020B0502040204020203" pitchFamily="34" charset="0"/>
              </a:rPr>
              <a:t>Cabo UTP (5 m) – 4€ - </a:t>
            </a:r>
            <a:r>
              <a:rPr lang="pt-PT" sz="1600" dirty="0">
                <a:latin typeface="Bahnschrift" panose="020B0502040204020203" pitchFamily="34" charset="0"/>
                <a:hlinkClick r:id="rId3"/>
              </a:rPr>
              <a:t>clubtek.pt</a:t>
            </a:r>
            <a:endParaRPr lang="pt-PT" sz="1600" dirty="0">
              <a:latin typeface="Bahnschrift" panose="020B0502040204020203" pitchFamily="34" charset="0"/>
            </a:endParaRPr>
          </a:p>
          <a:p>
            <a:pPr rtl="0"/>
            <a:r>
              <a:rPr lang="pt-PT" sz="1600" dirty="0">
                <a:latin typeface="Bahnschrift" panose="020B0502040204020203" pitchFamily="34" charset="0"/>
              </a:rPr>
              <a:t>Cabo UTP (50 m) – 75,66€ - </a:t>
            </a:r>
            <a:r>
              <a:rPr lang="pt-PT" sz="1600" dirty="0">
                <a:latin typeface="Bahnschrift" panose="020B0502040204020203" pitchFamily="34" charset="0"/>
                <a:hlinkClick r:id="rId4"/>
              </a:rPr>
              <a:t>fnac.pt</a:t>
            </a:r>
            <a:endParaRPr lang="pt-PT" sz="1600" dirty="0">
              <a:latin typeface="Bahnschrift" panose="020B0502040204020203" pitchFamily="34" charset="0"/>
            </a:endParaRPr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pc="100" dirty="0"/>
              <a:t>UTP</a:t>
            </a: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598488" cy="636682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pt-PT" sz="1600" dirty="0">
                <a:latin typeface="Bahnschrift" panose="020B0502040204020203" pitchFamily="34" charset="0"/>
              </a:rPr>
              <a:t>Cabo STP (5 m ) – 8€ - </a:t>
            </a:r>
            <a:r>
              <a:rPr lang="pt-PT" sz="1600" dirty="0">
                <a:latin typeface="Bahnschrift" panose="020B0502040204020203" pitchFamily="34" charset="0"/>
                <a:hlinkClick r:id="rId5"/>
              </a:rPr>
              <a:t>weip.pt</a:t>
            </a:r>
            <a:endParaRPr lang="pt-PT" sz="1600" dirty="0">
              <a:latin typeface="Bahnschrift" panose="020B0502040204020203" pitchFamily="34" charset="0"/>
            </a:endParaRPr>
          </a:p>
          <a:p>
            <a:r>
              <a:rPr lang="pt-PT" sz="1600" dirty="0">
                <a:latin typeface="Bahnschrift" panose="020B0502040204020203" pitchFamily="34" charset="0"/>
              </a:rPr>
              <a:t>Cabo STP (50 m ) – 89,15€ - </a:t>
            </a:r>
            <a:r>
              <a:rPr lang="pt-PT" sz="1600" dirty="0">
                <a:latin typeface="Bahnschrift" panose="020B0502040204020203" pitchFamily="34" charset="0"/>
                <a:hlinkClick r:id="rId6"/>
              </a:rPr>
              <a:t>fnac.pt</a:t>
            </a:r>
            <a:endParaRPr lang="pt-PT" sz="1600" dirty="0">
              <a:latin typeface="Bahnschrift" panose="020B0502040204020203" pitchFamily="34" charset="0"/>
            </a:endParaRPr>
          </a:p>
        </p:txBody>
      </p:sp>
      <p:sp>
        <p:nvSpPr>
          <p:cNvPr id="99" name="Marcador de Posição do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Fibra Ótica</a:t>
            </a:r>
          </a:p>
        </p:txBody>
      </p:sp>
      <p:sp>
        <p:nvSpPr>
          <p:cNvPr id="98" name="Marcador de Posição do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>
                <a:latin typeface="Bahnschrift" panose="020B0502040204020203" pitchFamily="34" charset="0"/>
              </a:rPr>
              <a:t>Monomodo</a:t>
            </a:r>
            <a:r>
              <a:rPr lang="pt-PT" dirty="0">
                <a:latin typeface="Bahnschrift" panose="020B0502040204020203" pitchFamily="34" charset="0"/>
              </a:rPr>
              <a:t> (5m) – 15€ - </a:t>
            </a:r>
            <a:r>
              <a:rPr lang="pt-PT" dirty="0">
                <a:latin typeface="Bahnschrift" panose="020B0502040204020203" pitchFamily="34" charset="0"/>
                <a:hlinkClick r:id="rId7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  <a:p>
            <a:pPr rtl="0"/>
            <a:r>
              <a:rPr lang="pt-PT" dirty="0" err="1">
                <a:latin typeface="Bahnschrift" panose="020B0502040204020203" pitchFamily="34" charset="0"/>
              </a:rPr>
              <a:t>Monomodo</a:t>
            </a:r>
            <a:r>
              <a:rPr lang="pt-PT" dirty="0">
                <a:latin typeface="Bahnschrift" panose="020B0502040204020203" pitchFamily="34" charset="0"/>
              </a:rPr>
              <a:t> (50 m) – 80€ - </a:t>
            </a:r>
            <a:r>
              <a:rPr lang="pt-PT" dirty="0">
                <a:latin typeface="Bahnschrift" panose="020B0502040204020203" pitchFamily="34" charset="0"/>
                <a:hlinkClick r:id="rId8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Coaxial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Concebido com a ajuda e a colaboração de especialistas na área</a:t>
            </a:r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14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pic>
        <p:nvPicPr>
          <p:cNvPr id="4" name="Marcador de Posição da Imagem 3">
            <a:extLst>
              <a:ext uri="{FF2B5EF4-FFF2-40B4-BE49-F238E27FC236}">
                <a16:creationId xmlns:a16="http://schemas.microsoft.com/office/drawing/2014/main" id="{6F5640C4-0810-ED88-4428-8DA571EA8BD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/>
          <a:srcRect t="131" b="131"/>
          <a:stretch>
            <a:fillRect/>
          </a:stretch>
        </p:blipFill>
        <p:spPr>
          <a:xfrm>
            <a:off x="4189413" y="1819275"/>
            <a:ext cx="604837" cy="60325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Marcador de Posição da Imagem 12">
            <a:extLst>
              <a:ext uri="{FF2B5EF4-FFF2-40B4-BE49-F238E27FC236}">
                <a16:creationId xmlns:a16="http://schemas.microsoft.com/office/drawing/2014/main" id="{00A08A01-DFFB-929D-DADA-D60D99C2F24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/>
          <a:srcRect/>
          <a:stretch>
            <a:fillRect/>
          </a:stretch>
        </p:blipFill>
        <p:spPr>
          <a:xfrm>
            <a:off x="7913688" y="1819275"/>
            <a:ext cx="603250" cy="603250"/>
          </a:xfrm>
        </p:spPr>
      </p:pic>
      <p:pic>
        <p:nvPicPr>
          <p:cNvPr id="10" name="Marcador de Posição da Imagem 6">
            <a:extLst>
              <a:ext uri="{FF2B5EF4-FFF2-40B4-BE49-F238E27FC236}">
                <a16:creationId xmlns:a16="http://schemas.microsoft.com/office/drawing/2014/main" id="{8BD90869-F2CC-9A7A-8012-FD88A535836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11"/>
          <a:srcRect l="18730" r="18730"/>
          <a:stretch/>
        </p:blipFill>
        <p:spPr>
          <a:xfrm>
            <a:off x="4189413" y="4281488"/>
            <a:ext cx="604837" cy="603250"/>
          </a:xfrm>
        </p:spPr>
      </p:pic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BE5A7145-776C-8D0F-39CF-E1ECBDEC06C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2"/>
          <a:srcRect t="131" b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9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Problema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Clientes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66% de Consumidores dos EUA</a:t>
            </a:r>
          </a:p>
          <a:p>
            <a:pPr rtl="0"/>
            <a:r>
              <a:rPr lang="pt-PT" dirty="0"/>
              <a:t>gastam dinheiro em vários produtos que apenas resolvem parcialmente o seu problema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6" y="1873815"/>
            <a:ext cx="277928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Lacuna no mercado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32419" cy="12910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Poucos, ou nenhuns, produtos no mercado ajudam os clientes como os nossos</a:t>
            </a:r>
          </a:p>
        </p:txBody>
      </p:sp>
      <p:sp>
        <p:nvSpPr>
          <p:cNvPr id="45" name="Marcador de Posição do Texto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Custos</a:t>
            </a:r>
          </a:p>
        </p:txBody>
      </p:sp>
      <p:sp>
        <p:nvSpPr>
          <p:cNvPr id="71" name="Marcador de Posição do Texto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Quebra na produtividade que custa milhares de euros aos consumidores 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Finanças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632418" cy="12910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 Geração Y representam cerca de um quarto dos 48 mil milhões de euros gastos noutros produtos em 2018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15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91" name="Marcador de Posição da Imagem 90" descr="ícone de mercado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Reduzir a lacuna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 nosso produto facilita a vida dos consumidores, e nenhum outro produto no mercado oferece as mesmas funcionalidades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Geração Z (18-25 anos)</a:t>
            </a:r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Poupança de custos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Reduzir as despesas para produtos de substituição </a:t>
            </a:r>
          </a:p>
        </p:txBody>
      </p:sp>
      <p:pic>
        <p:nvPicPr>
          <p:cNvPr id="94" name="Marcador de Posição da Imagem 93" descr="ícone de pilha de documentos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Fácil de utilizar</a:t>
            </a:r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Design simples que dá aos clientes a informação específica de que precisam</a:t>
            </a:r>
          </a:p>
          <a:p>
            <a:pPr rtl="0"/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16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do Produto</a:t>
            </a:r>
          </a:p>
        </p:txBody>
      </p:sp>
      <p:pic>
        <p:nvPicPr>
          <p:cNvPr id="42" name="Marcador de Posição da Imagem 41" descr="Ícone de caixa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Exclusivo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Único produto dedicado especificamente a este mercado de nicho</a:t>
            </a:r>
          </a:p>
        </p:txBody>
      </p:sp>
      <p:pic>
        <p:nvPicPr>
          <p:cNvPr id="43" name="Marcador de Posição da Imagem 42" descr="ícone de mercado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pc="100" dirty="0"/>
              <a:t>Primeiro a entrar no mercado</a:t>
            </a: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Primeiro produto com design elegante que é sofisticado e funcional</a:t>
            </a:r>
          </a:p>
        </p:txBody>
      </p:sp>
      <p:pic>
        <p:nvPicPr>
          <p:cNvPr id="45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Marcador de Posição do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Testado</a:t>
            </a:r>
          </a:p>
        </p:txBody>
      </p:sp>
      <p:sp>
        <p:nvSpPr>
          <p:cNvPr id="98" name="Marcador de Posição do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Testes realizados com estudantes universitários na área</a:t>
            </a:r>
          </a:p>
        </p:txBody>
      </p:sp>
      <p:pic>
        <p:nvPicPr>
          <p:cNvPr id="44" name="Marcador de Posição da Imagem 43" descr="ícone de duas pessoas a falar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Autêntico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Concebido com a ajuda e a colaboração de especialistas na área</a:t>
            </a:r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17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94" y="1823626"/>
            <a:ext cx="5824073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 do Produto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Produto arrojado e elegante</a:t>
            </a:r>
          </a:p>
          <a:p>
            <a:pPr rtl="0"/>
            <a:r>
              <a:rPr lang="pt-PT" dirty="0"/>
              <a:t>Áreas para ligações com a comunidade</a:t>
            </a:r>
          </a:p>
          <a:p>
            <a:pPr rtl="0"/>
            <a:r>
              <a:rPr lang="pt-PT" dirty="0"/>
              <a:t>Loja online e troca de mercado</a:t>
            </a:r>
          </a:p>
          <a:p>
            <a:pPr rtl="0"/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18</a:t>
            </a:fld>
            <a:endParaRPr lang="pt-PT"/>
          </a:p>
        </p:txBody>
      </p:sp>
      <p:sp>
        <p:nvSpPr>
          <p:cNvPr id="44" name="Marcador de Posição da Data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da Empresa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O que São dados e </a:t>
            </a:r>
            <a:r>
              <a:rPr lang="en-US" dirty="0" err="1"/>
              <a:t>informação</a:t>
            </a:r>
            <a:r>
              <a:rPr lang="en-US" dirty="0"/>
              <a:t>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70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Modelo de Negócios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Investigação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881" y="3766050"/>
            <a:ext cx="3327356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Baseámos a nossa investigação nas tendências de mercado e nas redes sociais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Síntese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63142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Acreditamos que as pessoas precisam de mais produtos especificamente dedicados a este nicho de mercado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Design</a:t>
            </a:r>
          </a:p>
        </p:txBody>
      </p:sp>
      <p:sp>
        <p:nvSpPr>
          <p:cNvPr id="45" name="Marcador de Posição do Texto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Minimalista e fácil de utilizar ​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20</a:t>
            </a:fld>
            <a:endParaRPr lang="pt-PT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212786"/>
            <a:ext cx="5097428" cy="1482290"/>
          </a:xfrm>
        </p:spPr>
        <p:txBody>
          <a:bodyPr rtlCol="0"/>
          <a:lstStyle>
            <a:defPPr>
              <a:defRPr lang="pt-PT"/>
            </a:defPPr>
          </a:lstStyle>
          <a:p>
            <a:pPr rtl="0">
              <a:lnSpc>
                <a:spcPct val="100000"/>
              </a:lnSpc>
            </a:pPr>
            <a:r>
              <a:rPr lang="pt-PT" dirty="0"/>
              <a:t>Descrição geral da oportunidade de mercado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 rtlCol="0"/>
          <a:lstStyle>
            <a:defPPr>
              <a:defRPr lang="pt-PT"/>
            </a:defPPr>
          </a:lstStyle>
          <a:p>
            <a:pPr lvl="0" rtl="0"/>
            <a:r>
              <a:rPr lang="pt-PT" sz="3500" dirty="0"/>
              <a:t>3 </a:t>
            </a:r>
            <a:r>
              <a:rPr lang="pt-PT" sz="3500" dirty="0" err="1"/>
              <a:t>m.M</a:t>
            </a:r>
            <a:r>
              <a:rPr lang="pt-PT" sz="3500" dirty="0"/>
              <a:t>. €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Oportunidade para criar</a:t>
            </a:r>
          </a:p>
          <a:p>
            <a:pPr rtl="0"/>
            <a:r>
              <a:rPr lang="pt-PT" dirty="0"/>
              <a:t>Mercado totalmente inclusivo</a:t>
            </a:r>
          </a:p>
          <a:p>
            <a:pPr rtl="0"/>
            <a:r>
              <a:rPr lang="pt-PT" dirty="0"/>
              <a:t>Mercado potencial total</a:t>
            </a:r>
          </a:p>
        </p:txBody>
      </p:sp>
      <p:sp>
        <p:nvSpPr>
          <p:cNvPr id="52" name="Marcador de Posição do Texto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500" dirty="0"/>
              <a:t>1 </a:t>
            </a:r>
            <a:r>
              <a:rPr lang="pt-PT" sz="3500" dirty="0" err="1"/>
              <a:t>m.M</a:t>
            </a:r>
            <a:r>
              <a:rPr lang="pt-PT" sz="3500" dirty="0"/>
              <a:t>. €</a:t>
            </a:r>
          </a:p>
        </p:txBody>
      </p:sp>
      <p:sp>
        <p:nvSpPr>
          <p:cNvPr id="49" name="Marcador de Posição do Texto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Liberdade para inventar</a:t>
            </a:r>
          </a:p>
          <a:p>
            <a:pPr rtl="0"/>
            <a:r>
              <a:rPr lang="pt-PT" dirty="0"/>
              <a:t>Mercado seletivamente inclusivo</a:t>
            </a:r>
          </a:p>
          <a:p>
            <a:pPr rtl="0"/>
            <a:r>
              <a:rPr lang="pt-PT" dirty="0"/>
              <a:t>Mercado operacional disponível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500"/>
              <a:t>2 m.M. €</a:t>
            </a:r>
          </a:p>
        </p:txBody>
      </p:sp>
      <p:sp>
        <p:nvSpPr>
          <p:cNvPr id="51" name="Marcador de Posição do Texto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968480" cy="115163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Pouca concorrência</a:t>
            </a:r>
          </a:p>
          <a:p>
            <a:pPr rtl="0"/>
            <a:r>
              <a:rPr lang="pt-PT" dirty="0"/>
              <a:t>Mercado especificamente direcionado</a:t>
            </a:r>
          </a:p>
          <a:p>
            <a:pPr rtl="0"/>
            <a:r>
              <a:rPr lang="pt-PT" dirty="0"/>
              <a:t>Mercado operacional alcançável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21</a:t>
            </a:fld>
            <a:endParaRPr lang="pt-PT"/>
          </a:p>
        </p:txBody>
      </p:sp>
      <p:sp>
        <p:nvSpPr>
          <p:cNvPr id="347" name="Marcador de Posição da Data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219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5959" y="4533900"/>
            <a:ext cx="219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219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203066"/>
            <a:ext cx="5097428" cy="1390840"/>
          </a:xfrm>
        </p:spPr>
        <p:txBody>
          <a:bodyPr rtlCol="0"/>
          <a:lstStyle>
            <a:defPPr>
              <a:defRPr lang="pt-PT"/>
            </a:defPPr>
          </a:lstStyle>
          <a:p>
            <a:pPr rtl="0">
              <a:lnSpc>
                <a:spcPct val="100000"/>
              </a:lnSpc>
            </a:pPr>
            <a:r>
              <a:rPr lang="pt-PT" noProof="0" dirty="0"/>
              <a:t>Comparação de oportunidades de mercado</a:t>
            </a:r>
            <a:br>
              <a:rPr lang="pt-PT" dirty="0"/>
            </a:br>
            <a:endParaRPr lang="pt-PT" dirty="0"/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6795" y="2724048"/>
            <a:ext cx="2646676" cy="10723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3 </a:t>
            </a:r>
            <a:r>
              <a:rPr lang="pt-PT" sz="4000" dirty="0" err="1"/>
              <a:t>m.M</a:t>
            </a:r>
            <a:r>
              <a:rPr lang="pt-PT" sz="4000" dirty="0"/>
              <a:t>. €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9" y="2930881"/>
            <a:ext cx="3639904" cy="38774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Oportunidade para Construir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7209" y="3282057"/>
            <a:ext cx="3639904" cy="4817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Receita ao longo de 12 meses</a:t>
            </a:r>
            <a:endParaRPr lang="pt-PT" dirty="0"/>
          </a:p>
        </p:txBody>
      </p:sp>
      <p:sp>
        <p:nvSpPr>
          <p:cNvPr id="125" name="Marcador de Posição do Texto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66795" y="3882118"/>
            <a:ext cx="2646676" cy="10723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2 m.M. €</a:t>
            </a:r>
          </a:p>
        </p:txBody>
      </p:sp>
      <p:sp>
        <p:nvSpPr>
          <p:cNvPr id="159" name="Marcador de Posição do Texto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9" y="4097257"/>
            <a:ext cx="3639905" cy="38774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Liberdade para Inventar</a:t>
            </a:r>
          </a:p>
        </p:txBody>
      </p:sp>
      <p:sp>
        <p:nvSpPr>
          <p:cNvPr id="160" name="Marcador de Posição do Texto 159">
            <a:extLst>
              <a:ext uri="{FF2B5EF4-FFF2-40B4-BE49-F238E27FC236}">
                <a16:creationId xmlns:a16="http://schemas.microsoft.com/office/drawing/2014/main" id="{55622651-7802-488B-BD31-0AB8ED0CD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7209" y="4448433"/>
            <a:ext cx="3639905" cy="4817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Quota de mercado</a:t>
            </a:r>
          </a:p>
        </p:txBody>
      </p:sp>
      <p:sp>
        <p:nvSpPr>
          <p:cNvPr id="194" name="Marcador de Posição do Texto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66795" y="5046627"/>
            <a:ext cx="2646676" cy="10723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/>
              <a:t>1 m.M. €</a:t>
            </a:r>
          </a:p>
        </p:txBody>
      </p:sp>
      <p:sp>
        <p:nvSpPr>
          <p:cNvPr id="209" name="Marcador de Posição do Texto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8730" y="5267189"/>
            <a:ext cx="3639905" cy="38774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Pouca Concorrência</a:t>
            </a:r>
          </a:p>
        </p:txBody>
      </p:sp>
      <p:sp>
        <p:nvSpPr>
          <p:cNvPr id="210" name="Marcador de Posição do Texto 209">
            <a:extLst>
              <a:ext uri="{FF2B5EF4-FFF2-40B4-BE49-F238E27FC236}">
                <a16:creationId xmlns:a16="http://schemas.microsoft.com/office/drawing/2014/main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58730" y="5618365"/>
            <a:ext cx="3639905" cy="4817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Mercado alcançável</a:t>
            </a:r>
            <a:endParaRPr lang="pt-PT" dirty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FEA145A6-660C-42A7-85AF-AF42E3C0A892}" type="slidenum">
              <a:rPr lang="pt-PT" smtClean="0"/>
              <a:pPr rtl="0"/>
              <a:t>22</a:t>
            </a:fld>
            <a:endParaRPr lang="pt-PT" dirty="0"/>
          </a:p>
        </p:txBody>
      </p:sp>
      <p:sp>
        <p:nvSpPr>
          <p:cNvPr id="152" name="Marcador de Posição da Data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 nossa concorrência</a:t>
            </a:r>
          </a:p>
        </p:txBody>
      </p:sp>
      <p:sp>
        <p:nvSpPr>
          <p:cNvPr id="48" name="Marcador de Posição do Texto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CoNTOSO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 preço do nosso produto é inferior ao de outras empresas no mercado</a:t>
            </a:r>
          </a:p>
          <a:p>
            <a:pPr rtl="0"/>
            <a:r>
              <a:rPr lang="pt-PT"/>
              <a:t>O design é simples e fácil de utilizar, em comparação com os designs complexos dos concorrentes</a:t>
            </a:r>
          </a:p>
          <a:p>
            <a:pPr rtl="0"/>
            <a:r>
              <a:rPr lang="pt-PT"/>
              <a:t>Os preços acessíveis são o principal atrativo para os consumidores do nosso produto</a:t>
            </a:r>
          </a:p>
          <a:p>
            <a:pPr rtl="0"/>
            <a:endParaRPr lang="pt-PT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concorrentes</a:t>
            </a:r>
          </a:p>
        </p:txBody>
      </p:sp>
      <p:sp>
        <p:nvSpPr>
          <p:cNvPr id="50" name="Marcador de Posição do Texto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Empresa A</a:t>
            </a:r>
            <a:br>
              <a:rPr lang="pt-PT"/>
            </a:br>
            <a:r>
              <a:rPr lang="pt-PT"/>
              <a:t>O produto é mais caro</a:t>
            </a:r>
          </a:p>
          <a:p>
            <a:pPr rtl="0"/>
            <a:r>
              <a:rPr lang="pt-PT"/>
              <a:t>Empresas B e C</a:t>
            </a:r>
            <a:br>
              <a:rPr lang="pt-PT"/>
            </a:br>
            <a:r>
              <a:rPr lang="pt-PT"/>
              <a:t>O produto é dispendioso e inconveniente de utilizar</a:t>
            </a:r>
          </a:p>
          <a:p>
            <a:pPr rtl="0"/>
            <a:r>
              <a:rPr lang="pt-PT"/>
              <a:t>Empresas D e E</a:t>
            </a:r>
            <a:br>
              <a:rPr lang="pt-PT"/>
            </a:br>
            <a:r>
              <a:rPr lang="pt-PT"/>
              <a:t>O produto é acessível, mas de utilização inconveniente</a:t>
            </a:r>
          </a:p>
        </p:txBody>
      </p:sp>
      <p:sp>
        <p:nvSpPr>
          <p:cNvPr id="43" name="Marcador de Posição do Rodapé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4" name="Marcador de Posição do Número do Diapositivo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23</a:t>
            </a:fld>
            <a:endParaRPr lang="pt-PT"/>
          </a:p>
        </p:txBody>
      </p:sp>
      <p:sp>
        <p:nvSpPr>
          <p:cNvPr id="18" name="Marcador de Posição da Data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319B9FFB-0977-4525-8A44-982CB03E8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3820" y="2123274"/>
            <a:ext cx="1002380" cy="100238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0312" y="4204682"/>
            <a:ext cx="1002380" cy="100238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9BF04E-4802-4FB1-8AD8-B55952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2835" y="4379153"/>
            <a:ext cx="1002380" cy="1002380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802" y="4066610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8F4A0-5A3F-4793-948C-37C7F63B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6945" y="4940495"/>
            <a:ext cx="1002380" cy="100238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4833" y="1861234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6" name="Título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noProof="0" dirty="0"/>
              <a:t>Gráfico da nossa concorrência</a:t>
            </a:r>
            <a:br>
              <a:rPr lang="pt-PT" dirty="0"/>
            </a:b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conveniente</a:t>
            </a:r>
          </a:p>
        </p:txBody>
      </p:sp>
      <p:sp>
        <p:nvSpPr>
          <p:cNvPr id="107" name="Marcador de Posição do Texto 106">
            <a:extLst>
              <a:ext uri="{FF2B5EF4-FFF2-40B4-BE49-F238E27FC236}">
                <a16:creationId xmlns:a16="http://schemas.microsoft.com/office/drawing/2014/main" id="{D03D5EA3-71CF-48D3-9275-FD6D80F021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3421" y="2378452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43586" y="2129182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Contoso</a:t>
            </a:r>
            <a:endParaRPr lang="pt-PT" dirty="0"/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2861" y="3528829"/>
            <a:ext cx="1380681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dispendioso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Acessível</a:t>
            </a:r>
          </a:p>
        </p:txBody>
      </p:sp>
      <p:sp>
        <p:nvSpPr>
          <p:cNvPr id="119" name="Marcador de Posição do Texto 118">
            <a:extLst>
              <a:ext uri="{FF2B5EF4-FFF2-40B4-BE49-F238E27FC236}">
                <a16:creationId xmlns:a16="http://schemas.microsoft.com/office/drawing/2014/main" id="{0F7C41D5-D65D-452F-93E8-B49828DD85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2436" y="4634331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</a:t>
            </a:r>
          </a:p>
        </p:txBody>
      </p:sp>
      <p:sp>
        <p:nvSpPr>
          <p:cNvPr id="118" name="Marcador de Posição do Texto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59913" y="4459860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B</a:t>
            </a:r>
          </a:p>
        </p:txBody>
      </p:sp>
      <p:sp>
        <p:nvSpPr>
          <p:cNvPr id="120" name="Marcador de Posição do Texto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37403" y="4321788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</a:t>
            </a:r>
          </a:p>
        </p:txBody>
      </p:sp>
      <p:sp>
        <p:nvSpPr>
          <p:cNvPr id="34" name="Marcador de Posição do Texto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Inconveniente</a:t>
            </a:r>
            <a:endParaRPr lang="pt-PT" dirty="0"/>
          </a:p>
        </p:txBody>
      </p:sp>
      <p:sp>
        <p:nvSpPr>
          <p:cNvPr id="121" name="Marcador de Posição do Texto 120">
            <a:extLst>
              <a:ext uri="{FF2B5EF4-FFF2-40B4-BE49-F238E27FC236}">
                <a16:creationId xmlns:a16="http://schemas.microsoft.com/office/drawing/2014/main" id="{7B873056-ABAF-409E-9B1F-8C0284480F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86546" y="5195673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24</a:t>
            </a:fld>
            <a:endParaRPr lang="pt-PT" dirty="0"/>
          </a:p>
        </p:txBody>
      </p:sp>
      <p:sp>
        <p:nvSpPr>
          <p:cNvPr id="19" name="Marcador de Posição da Data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53" name="Título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904774"/>
            <a:ext cx="5611660" cy="95096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Estratégia de crescimento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55742"/>
            <a:ext cx="5152539" cy="7184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Como cresceremos no futuro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Fev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de 20xx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Maio de 20xx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Out de 20xx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Lançar o produto a participantes de perfil elevado ou superior para ajudar a estabelecer o produto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Lançar o produto para o grande público e monitorizar os comunicados de imprensa e contas de redes sociais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Recolha de feedback e ajuste do design do produto, conforme necessário</a:t>
            </a:r>
          </a:p>
        </p:txBody>
      </p:sp>
      <p:sp>
        <p:nvSpPr>
          <p:cNvPr id="24" name="Marcador de Posição do Rodapé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5" name="Marcador de Posição do Número do Diapositivo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25</a:t>
            </a:fld>
            <a:endParaRPr lang="pt-PT"/>
          </a:p>
        </p:txBody>
      </p:sp>
      <p:sp>
        <p:nvSpPr>
          <p:cNvPr id="43" name="Marcador de Posição da Data 42">
            <a:extLst>
              <a:ext uri="{FF2B5EF4-FFF2-40B4-BE49-F238E27FC236}">
                <a16:creationId xmlns:a16="http://schemas.microsoft.com/office/drawing/2014/main" id="{49E5435E-DE0A-40F6-A3B9-79B476E7F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ítulo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Impulso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Previsão de sucesso</a:t>
            </a:r>
          </a:p>
        </p:txBody>
      </p:sp>
      <p:sp>
        <p:nvSpPr>
          <p:cNvPr id="259" name="Marcador de Posição do Texto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3991" y="2822318"/>
            <a:ext cx="3574251" cy="44876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Métricas principais</a:t>
            </a:r>
          </a:p>
        </p:txBody>
      </p:sp>
      <p:graphicFrame>
        <p:nvGraphicFramePr>
          <p:cNvPr id="184" name="Marcador de Posição de Conteúdo 183">
            <a:extLst>
              <a:ext uri="{FF2B5EF4-FFF2-40B4-BE49-F238E27FC236}">
                <a16:creationId xmlns:a16="http://schemas.microsoft.com/office/drawing/2014/main" id="{2CBA1468-16B3-47C8-8E78-70050847C43F}"/>
              </a:ext>
            </a:extLst>
          </p:cNvPr>
          <p:cNvGraphicFramePr>
            <a:graphicFrameLocks noGrp="1"/>
          </p:cNvGraphicFramePr>
          <p:nvPr>
            <p:ph sz="quarter" idx="32"/>
            <p:extLst>
              <p:ext uri="{D42A27DB-BD31-4B8C-83A1-F6EECF244321}">
                <p14:modId xmlns:p14="http://schemas.microsoft.com/office/powerpoint/2010/main" val="3073496172"/>
              </p:ext>
            </p:extLst>
          </p:nvPr>
        </p:nvGraphicFramePr>
        <p:xfrm>
          <a:off x="866775" y="3333750"/>
          <a:ext cx="4390269" cy="263637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66364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960177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84580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98295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98201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endParaRPr lang="pt-PT" sz="1700" b="1" cap="all" spc="400" baseline="0" noProof="0" dirty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clientes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Enco-mendas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Receita Bruta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Receita Líquida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16 000​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25 000​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5727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50 000​ 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10 000 €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7 000 €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</a:tbl>
          </a:graphicData>
        </a:graphic>
      </p:graphicFrame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Receita por ano</a:t>
            </a:r>
          </a:p>
        </p:txBody>
      </p:sp>
      <p:sp>
        <p:nvSpPr>
          <p:cNvPr id="778" name="Marcador de Posição do Rodapé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779" name="Marcador de Posição do Número do Diapositivo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26</a:t>
            </a:fld>
            <a:endParaRPr lang="pt-PT" dirty="0"/>
          </a:p>
        </p:txBody>
      </p:sp>
      <p:sp>
        <p:nvSpPr>
          <p:cNvPr id="960" name="Marcador de Posição da Data 959">
            <a:extLst>
              <a:ext uri="{FF2B5EF4-FFF2-40B4-BE49-F238E27FC236}">
                <a16:creationId xmlns:a16="http://schemas.microsoft.com/office/drawing/2014/main" id="{AA069620-EBBB-45EF-B222-22B45D47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graphicFrame>
        <p:nvGraphicFramePr>
          <p:cNvPr id="30" name="Marcador de Posição de Conteúdo 13" descr="Gráfico">
            <a:extLst>
              <a:ext uri="{FF2B5EF4-FFF2-40B4-BE49-F238E27FC236}">
                <a16:creationId xmlns:a16="http://schemas.microsoft.com/office/drawing/2014/main" id="{776AF5D3-23C6-406C-884A-E5C415BD94A2}"/>
              </a:ext>
            </a:extLst>
          </p:cNvPr>
          <p:cNvGraphicFramePr>
            <a:graphicFrameLocks noGrp="1"/>
          </p:cNvGraphicFramePr>
          <p:nvPr>
            <p:ph sz="quarter" idx="33"/>
            <p:extLst>
              <p:ext uri="{D42A27DB-BD31-4B8C-83A1-F6EECF244321}">
                <p14:modId xmlns:p14="http://schemas.microsoft.com/office/powerpoint/2010/main" val="1827689782"/>
              </p:ext>
            </p:extLst>
          </p:nvPr>
        </p:nvGraphicFramePr>
        <p:xfrm>
          <a:off x="5980176" y="3333749"/>
          <a:ext cx="4999580" cy="3000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ítulo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Plano de ação a dois anos</a:t>
            </a:r>
          </a:p>
        </p:txBody>
      </p:sp>
      <p:sp>
        <p:nvSpPr>
          <p:cNvPr id="265" name="Marcador de Posição do Texto 264">
            <a:extLst>
              <a:ext uri="{FF2B5EF4-FFF2-40B4-BE49-F238E27FC236}">
                <a16:creationId xmlns:a16="http://schemas.microsoft.com/office/drawing/2014/main" id="{80DEB6D2-1B7D-4DB3-B668-8D4711ADFCF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992423" y="1780403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Esboços de projetos</a:t>
            </a:r>
          </a:p>
        </p:txBody>
      </p:sp>
      <p:sp>
        <p:nvSpPr>
          <p:cNvPr id="359" name="Marcador de Posição do Texto 358">
            <a:extLst>
              <a:ext uri="{FF2B5EF4-FFF2-40B4-BE49-F238E27FC236}">
                <a16:creationId xmlns:a16="http://schemas.microsoft.com/office/drawing/2014/main" id="{24201780-B905-4CC0-A002-E052C96709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668" y="1780403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Organizar grupos de análise</a:t>
            </a:r>
          </a:p>
        </p:txBody>
      </p:sp>
      <p:sp>
        <p:nvSpPr>
          <p:cNvPr id="360" name="Marcador de Posição do Texto 359">
            <a:extLst>
              <a:ext uri="{FF2B5EF4-FFF2-40B4-BE49-F238E27FC236}">
                <a16:creationId xmlns:a16="http://schemas.microsoft.com/office/drawing/2014/main" id="{21E19E01-1E76-46A1-BFDD-F02550302C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07743" y="1780403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Recolher feedback</a:t>
            </a:r>
          </a:p>
        </p:txBody>
      </p:sp>
      <p:sp>
        <p:nvSpPr>
          <p:cNvPr id="117" name="Marcador de Posição do Texto 116">
            <a:extLst>
              <a:ext uri="{FF2B5EF4-FFF2-40B4-BE49-F238E27FC236}">
                <a16:creationId xmlns:a16="http://schemas.microsoft.com/office/drawing/2014/main" id="{E7989F67-1903-4A19-A106-F0EF1A1F50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20XX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136CD9B0-0D33-483A-8178-E8D42A035C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Jan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2C9AC3EB-BB29-45E4-B0F6-57C288376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Fev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2659488C-2AB1-41CD-81A6-2CB1D89A0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Mar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A43C4ED9-1027-445A-A826-A807CFC08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Abr</a:t>
            </a:r>
          </a:p>
        </p:txBody>
      </p:sp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B09EB51E-092D-4C97-B81F-91EF721ED8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561" y="2774313"/>
            <a:ext cx="594903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Maio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9CA707E6-1153-42ED-B68A-B36B00A4FA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Jun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4EB230FD-A423-4C1B-A131-826E8FDF87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Jul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1A709C7F-A89A-4221-A69B-D39EE05158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Ago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0D50A79D-B5A3-4958-881E-84CCD4C042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Set</a:t>
            </a:r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D1B929E5-2D2A-44DA-AF7C-A69B7C449A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Out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200D9E81-7ACC-48D9-B066-8DB4664FF8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Nov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9EF5B5B-BF97-4209-AF1D-A811D2A5AB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Dez</a:t>
            </a:r>
          </a:p>
        </p:txBody>
      </p:sp>
      <p:sp>
        <p:nvSpPr>
          <p:cNvPr id="564" name="Marcador de Posição do Texto 563">
            <a:extLst>
              <a:ext uri="{FF2B5EF4-FFF2-40B4-BE49-F238E27FC236}">
                <a16:creationId xmlns:a16="http://schemas.microsoft.com/office/drawing/2014/main" id="{F2B336D5-ADE1-457B-B99D-F7EC2A4A311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92423" y="3563114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Design de teste</a:t>
            </a:r>
          </a:p>
        </p:txBody>
      </p:sp>
      <p:sp>
        <p:nvSpPr>
          <p:cNvPr id="565" name="Marcador de Posição do Texto 564">
            <a:extLst>
              <a:ext uri="{FF2B5EF4-FFF2-40B4-BE49-F238E27FC236}">
                <a16:creationId xmlns:a16="http://schemas.microsoft.com/office/drawing/2014/main" id="{D6884773-025A-4056-9120-967A7484E1F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39498" y="3563114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Iniciar design</a:t>
            </a:r>
          </a:p>
        </p:txBody>
      </p:sp>
      <p:sp>
        <p:nvSpPr>
          <p:cNvPr id="566" name="Marcador de Posição do Texto 565">
            <a:extLst>
              <a:ext uri="{FF2B5EF4-FFF2-40B4-BE49-F238E27FC236}">
                <a16:creationId xmlns:a16="http://schemas.microsoft.com/office/drawing/2014/main" id="{FBD2A640-DB0A-44EA-AC04-32643D22EEF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Entregar ao cliente</a:t>
            </a:r>
          </a:p>
        </p:txBody>
      </p:sp>
      <p:sp>
        <p:nvSpPr>
          <p:cNvPr id="118" name="Marcador de Posição do Texto 117">
            <a:extLst>
              <a:ext uri="{FF2B5EF4-FFF2-40B4-BE49-F238E27FC236}">
                <a16:creationId xmlns:a16="http://schemas.microsoft.com/office/drawing/2014/main" id="{81ABC74D-88CC-4A76-8A8D-F81C078BE9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20XX</a:t>
            </a:r>
          </a:p>
        </p:txBody>
      </p:sp>
      <p:sp>
        <p:nvSpPr>
          <p:cNvPr id="49" name="Marcador de Posição do Texto 48">
            <a:extLst>
              <a:ext uri="{FF2B5EF4-FFF2-40B4-BE49-F238E27FC236}">
                <a16:creationId xmlns:a16="http://schemas.microsoft.com/office/drawing/2014/main" id="{BE507CAC-2AEA-4E98-917E-58DA9BF7F0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Jan</a:t>
            </a:r>
          </a:p>
        </p:txBody>
      </p:sp>
      <p:sp>
        <p:nvSpPr>
          <p:cNvPr id="50" name="Marcador de Posição do Texto 49">
            <a:extLst>
              <a:ext uri="{FF2B5EF4-FFF2-40B4-BE49-F238E27FC236}">
                <a16:creationId xmlns:a16="http://schemas.microsoft.com/office/drawing/2014/main" id="{FBCFD3EC-BE47-440E-A3D2-19921F772F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Fev</a:t>
            </a:r>
          </a:p>
        </p:txBody>
      </p:sp>
      <p:sp>
        <p:nvSpPr>
          <p:cNvPr id="51" name="Marcador de Posição do Texto 50">
            <a:extLst>
              <a:ext uri="{FF2B5EF4-FFF2-40B4-BE49-F238E27FC236}">
                <a16:creationId xmlns:a16="http://schemas.microsoft.com/office/drawing/2014/main" id="{CB05F6D6-4A56-4230-99DC-8FC74BBA42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Mar</a:t>
            </a:r>
          </a:p>
        </p:txBody>
      </p:sp>
      <p:sp>
        <p:nvSpPr>
          <p:cNvPr id="52" name="Marcador de Posição do Texto 51">
            <a:extLst>
              <a:ext uri="{FF2B5EF4-FFF2-40B4-BE49-F238E27FC236}">
                <a16:creationId xmlns:a16="http://schemas.microsoft.com/office/drawing/2014/main" id="{F3BC8B38-4447-462E-9B98-085EEB3DF7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Abr</a:t>
            </a:r>
          </a:p>
        </p:txBody>
      </p:sp>
      <p:sp>
        <p:nvSpPr>
          <p:cNvPr id="53" name="Marcador de Posição do Texto 52">
            <a:extLst>
              <a:ext uri="{FF2B5EF4-FFF2-40B4-BE49-F238E27FC236}">
                <a16:creationId xmlns:a16="http://schemas.microsoft.com/office/drawing/2014/main" id="{096CE8AF-DCA7-4FDD-B792-73BFD0D0FD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94561" y="4476140"/>
            <a:ext cx="594903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Maio</a:t>
            </a:r>
          </a:p>
        </p:txBody>
      </p:sp>
      <p:sp>
        <p:nvSpPr>
          <p:cNvPr id="54" name="Marcador de Posição do Texto 53">
            <a:extLst>
              <a:ext uri="{FF2B5EF4-FFF2-40B4-BE49-F238E27FC236}">
                <a16:creationId xmlns:a16="http://schemas.microsoft.com/office/drawing/2014/main" id="{5B9D4BA0-B371-40E9-AA9C-DBAB7E804F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Jun</a:t>
            </a:r>
          </a:p>
        </p:txBody>
      </p:sp>
      <p:sp>
        <p:nvSpPr>
          <p:cNvPr id="55" name="Marcador de Posição do Texto 54">
            <a:extLst>
              <a:ext uri="{FF2B5EF4-FFF2-40B4-BE49-F238E27FC236}">
                <a16:creationId xmlns:a16="http://schemas.microsoft.com/office/drawing/2014/main" id="{EF3CD94E-5BA2-4097-A125-B94982A4F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Jul</a:t>
            </a:r>
          </a:p>
        </p:txBody>
      </p:sp>
      <p:sp>
        <p:nvSpPr>
          <p:cNvPr id="56" name="Marcador de Posição do Texto 55">
            <a:extLst>
              <a:ext uri="{FF2B5EF4-FFF2-40B4-BE49-F238E27FC236}">
                <a16:creationId xmlns:a16="http://schemas.microsoft.com/office/drawing/2014/main" id="{7BA76994-6E86-409E-BEFD-BAB3662210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Ago</a:t>
            </a:r>
          </a:p>
        </p:txBody>
      </p:sp>
      <p:sp>
        <p:nvSpPr>
          <p:cNvPr id="57" name="Marcador de Posição do Texto 56">
            <a:extLst>
              <a:ext uri="{FF2B5EF4-FFF2-40B4-BE49-F238E27FC236}">
                <a16:creationId xmlns:a16="http://schemas.microsoft.com/office/drawing/2014/main" id="{89A5B9CA-0571-4E52-8820-C4D9ABE1E7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Set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4FB742B5-6136-4D89-836B-2AE443DEEA6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Out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4B130F84-F904-404E-840F-C6515BA16A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Nov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C532FF97-9822-4F48-94D1-728CBD2E1C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Dez</a:t>
            </a:r>
          </a:p>
        </p:txBody>
      </p:sp>
      <p:sp>
        <p:nvSpPr>
          <p:cNvPr id="801" name="Marcador de Posição do Rodapé 800">
            <a:extLst>
              <a:ext uri="{FF2B5EF4-FFF2-40B4-BE49-F238E27FC236}">
                <a16:creationId xmlns:a16="http://schemas.microsoft.com/office/drawing/2014/main" id="{CC3358B5-0C47-4100-97BA-A72EF6669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802" name="Marcador de Posição do Número do Diapositivo 801">
            <a:extLst>
              <a:ext uri="{FF2B5EF4-FFF2-40B4-BE49-F238E27FC236}">
                <a16:creationId xmlns:a16="http://schemas.microsoft.com/office/drawing/2014/main" id="{A7FD67B3-0EAD-4823-9CB1-01BC55F39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27</a:t>
            </a:fld>
            <a:endParaRPr lang="pt-PT"/>
          </a:p>
        </p:txBody>
      </p:sp>
      <p:sp>
        <p:nvSpPr>
          <p:cNvPr id="63" name="Marcador de Posição da Data 62">
            <a:extLst>
              <a:ext uri="{FF2B5EF4-FFF2-40B4-BE49-F238E27FC236}">
                <a16:creationId xmlns:a16="http://schemas.microsoft.com/office/drawing/2014/main" id="{17947E7C-3931-48F5-92EC-CF93DE7FB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9880F65-3481-4185-A6A4-9E704ED6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5ED933E-07EF-4D98-BF2F-857A474AA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CB9E7A7-C7A3-4817-B0F4-C1F36CEC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E2B365D-92EC-488A-A4FF-B400D8EF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AC5439A-F0E7-4D55-9C8D-2FC3D261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4A87E7-E901-41C3-88BF-AFB18B0B9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5755882-09E4-465D-9926-DC1427393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802889C-9F91-489E-9076-E94A595A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91E0934-BF07-4F35-B68E-468112E8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37E9BDD-0CD7-4027-9E5F-AB474E982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5AFA18-43A3-42F1-9531-670829C3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1F69ED1-3E32-4540-AE8B-D71CE192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E8944B4-18FD-498F-9CFB-221CD132D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D37E8DF-F521-4857-AD61-721C6EBF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C966B63-C451-4DD8-A1CD-FA767541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D9D00B5-99AD-4A4E-B9AC-C28AA88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18E07D7D-09A1-435A-92A7-39F78FAD2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3B351D7-5FB7-4D53-92E1-3306A16B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39FFA4F-D65D-4FB6-88D7-FBE005F21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22A90C3-72CD-4A82-972D-1D330862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864FDF0-179F-42B6-AEF6-5ADE8CD6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E077E29-52F8-4D74-A61E-62322621C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92E00A5-49F8-41E0-8146-14DA6DF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F8A85D2-9F79-4560-96CE-8296F8097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642" name="Conexão Reta 641">
            <a:extLst>
              <a:ext uri="{FF2B5EF4-FFF2-40B4-BE49-F238E27FC236}">
                <a16:creationId xmlns:a16="http://schemas.microsoft.com/office/drawing/2014/main" id="{663A4986-FD42-4C5F-9B10-9E87A4DD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2533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Conexão Reta 646">
            <a:extLst>
              <a:ext uri="{FF2B5EF4-FFF2-40B4-BE49-F238E27FC236}">
                <a16:creationId xmlns:a16="http://schemas.microsoft.com/office/drawing/2014/main" id="{2C3C163E-838F-4377-9BE7-B41E523B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078740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Conexão Reta 648">
            <a:extLst>
              <a:ext uri="{FF2B5EF4-FFF2-40B4-BE49-F238E27FC236}">
                <a16:creationId xmlns:a16="http://schemas.microsoft.com/office/drawing/2014/main" id="{0A189D55-DB0B-416B-A473-41F85E03A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027319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Conexão Reta 650">
            <a:extLst>
              <a:ext uri="{FF2B5EF4-FFF2-40B4-BE49-F238E27FC236}">
                <a16:creationId xmlns:a16="http://schemas.microsoft.com/office/drawing/2014/main" id="{D72CFF3F-1C1B-4A17-82F4-6E48A67A7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1902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Conexão Reta 652">
            <a:extLst>
              <a:ext uri="{FF2B5EF4-FFF2-40B4-BE49-F238E27FC236}">
                <a16:creationId xmlns:a16="http://schemas.microsoft.com/office/drawing/2014/main" id="{96E88F0B-F8D3-4EB9-82F8-920DF2A0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9307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Conexão Reta 654">
            <a:extLst>
              <a:ext uri="{FF2B5EF4-FFF2-40B4-BE49-F238E27FC236}">
                <a16:creationId xmlns:a16="http://schemas.microsoft.com/office/drawing/2014/main" id="{FC70A4EA-978C-45B1-8017-48C33D9B5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finanças</a:t>
            </a:r>
          </a:p>
        </p:txBody>
      </p:sp>
      <p:graphicFrame>
        <p:nvGraphicFramePr>
          <p:cNvPr id="40" name="Marcador de Posição de Conteúdo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77814916"/>
              </p:ext>
            </p:extLst>
          </p:nvPr>
        </p:nvGraphicFramePr>
        <p:xfrm>
          <a:off x="693738" y="1128713"/>
          <a:ext cx="7655604" cy="50690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4895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338234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29168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270864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0058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1226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endParaRPr lang="pt-PT" sz="2000" b="1" cap="all" spc="400" baseline="0" noProof="0" dirty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r>
                        <a:rPr lang="pt-PT" sz="16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Ano 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r>
                        <a:rPr lang="pt-PT" sz="16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Ano 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r>
                        <a:rPr lang="pt-PT" sz="16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Ano 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endParaRPr lang="pt-PT" sz="1600" b="1" cap="all" spc="400" baseline="0" noProof="0" dirty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Promotores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160 000​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Utilizadores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1 600 000​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7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Vendas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16 000 000​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7188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Preço Médio por Venda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75​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80​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90​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Receita @ 15%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5 625 000​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48 000 000​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216 000 000​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6068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1" u="none" strike="noStrike" cap="all" spc="200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Lucro Bruto</a:t>
                      </a:r>
                      <a:endParaRPr lang="pt-PT" sz="1200" b="1" i="0" cap="all" spc="200" baseline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5 625 000​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48 000 000​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216 000 000​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​</a:t>
                      </a:r>
                      <a:endParaRPr lang="pt-PT" sz="1200" b="1" i="0" u="none" strike="noStrike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63010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Despesas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6764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Vendas e marketing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5 062 500​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38 400 000​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151 200 000​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60261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Apoio ao cliente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1 687 500​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9 600 000​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21 600 000​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70%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45153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Desenvolvimento de produtos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562 500​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2 400 000​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10 800 000​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5072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Investigação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281 250​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2 400 000​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4 320 000​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54904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1" u="none" strike="noStrike" cap="all" spc="200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Despesas Totais</a:t>
                      </a:r>
                      <a:endParaRPr lang="pt-PT" sz="1200" b="1" i="0" cap="all" spc="200" baseline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7 593 750​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52 800 000​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187 920 000​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2%</a:t>
                      </a:r>
                      <a:r>
                        <a:rPr lang="pt-PT" sz="1200" b="1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  <a:tr h="354904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EBIT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-1 968 750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-4 800 000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28 080 000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53374"/>
                  </a:ext>
                </a:extLst>
              </a:tr>
            </a:tbl>
          </a:graphicData>
        </a:graphic>
      </p:graphicFrame>
      <p:sp>
        <p:nvSpPr>
          <p:cNvPr id="32" name="Marcador de Posição do Rodapé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33" name="Marcador de Posição do Número do Diapositivo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28</a:t>
            </a:fld>
            <a:endParaRPr lang="pt-PT"/>
          </a:p>
        </p:txBody>
      </p:sp>
      <p:sp>
        <p:nvSpPr>
          <p:cNvPr id="31" name="Marcador de Posição da Data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ítulo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 nossa equipa</a:t>
            </a:r>
          </a:p>
        </p:txBody>
      </p:sp>
      <p:pic>
        <p:nvPicPr>
          <p:cNvPr id="26" name="Marcador de Posição da Imagem 25" descr="Uma pessoa vestida com um fato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220" y="2599422"/>
            <a:ext cx="1502806" cy="1502805"/>
          </a:xfrm>
        </p:spPr>
      </p:pic>
      <p:pic>
        <p:nvPicPr>
          <p:cNvPr id="30" name="Marcador de Posição da Imagem 29" descr="Uma imagem com uma pessoa, interior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425" y="2599420"/>
            <a:ext cx="1502806" cy="1502805"/>
          </a:xfrm>
        </p:spPr>
      </p:pic>
      <p:pic>
        <p:nvPicPr>
          <p:cNvPr id="34" name="Marcador de Posição da Imagem 33" descr="Uma pessoa a sorrir para a câmara">
            <a:extLst>
              <a:ext uri="{FF2B5EF4-FFF2-40B4-BE49-F238E27FC236}">
                <a16:creationId xmlns:a16="http://schemas.microsoft.com/office/drawing/2014/main" id="{001482E7-DB3D-4047-A6D3-8C7EB0F66D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629" y="2599420"/>
            <a:ext cx="1502806" cy="1502805"/>
          </a:xfrm>
        </p:spPr>
      </p:pic>
      <p:pic>
        <p:nvPicPr>
          <p:cNvPr id="38" name="Marcador de Posição da Imagem 37" descr="Fotografia de rosto da equipa">
            <a:extLst>
              <a:ext uri="{FF2B5EF4-FFF2-40B4-BE49-F238E27FC236}">
                <a16:creationId xmlns:a16="http://schemas.microsoft.com/office/drawing/2014/main" id="{0B81A210-11FF-46EA-AF83-A89425CF81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7443" y="2599420"/>
            <a:ext cx="1502806" cy="1502805"/>
          </a:xfrm>
        </p:spPr>
      </p:pic>
      <p:sp>
        <p:nvSpPr>
          <p:cNvPr id="80" name="Marcador de Posição do Texto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Tomás Mota​</a:t>
            </a:r>
          </a:p>
        </p:txBody>
      </p:sp>
      <p:sp>
        <p:nvSpPr>
          <p:cNvPr id="89" name="Marcador de Posição do Texto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Presidente</a:t>
            </a:r>
          </a:p>
        </p:txBody>
      </p:sp>
      <p:sp>
        <p:nvSpPr>
          <p:cNvPr id="132" name="Marcador de Posição do Texto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Joana Vaz​</a:t>
            </a:r>
          </a:p>
        </p:txBody>
      </p:sp>
      <p:sp>
        <p:nvSpPr>
          <p:cNvPr id="133" name="Marcador de Posição do Texto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Diretor Executivo</a:t>
            </a:r>
          </a:p>
        </p:txBody>
      </p:sp>
      <p:sp>
        <p:nvSpPr>
          <p:cNvPr id="134" name="Marcador de Posição do Texto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Estrela Macedo​</a:t>
            </a:r>
          </a:p>
        </p:txBody>
      </p:sp>
      <p:sp>
        <p:nvSpPr>
          <p:cNvPr id="135" name="Marcador de Posição do Texto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Diretor de Operações</a:t>
            </a:r>
          </a:p>
        </p:txBody>
      </p:sp>
      <p:sp>
        <p:nvSpPr>
          <p:cNvPr id="136" name="Marcador de Posição do Texto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Rodrigo Botas​</a:t>
            </a:r>
          </a:p>
        </p:txBody>
      </p:sp>
      <p:sp>
        <p:nvSpPr>
          <p:cNvPr id="137" name="Marcador de Posição do Texto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Vice-Presidente de Marketing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29</a:t>
            </a:fld>
            <a:endParaRPr lang="pt-PT" dirty="0"/>
          </a:p>
        </p:txBody>
      </p:sp>
      <p:sp>
        <p:nvSpPr>
          <p:cNvPr id="22" name="Marcador de Posição da Data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65095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Dados são valores referentes a algo, estes valores podem derivar de qualquer coisa (ex.: 1 número, 1 nome).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Observações documentadas/registadas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(registos soltos sem qualquer triagem ou organização)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Qualitativos - Referentes à qualidade de alguma coisa, representados por palavras, maioritariamente.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075F571E-5901-EF7E-8269-977BE53FDB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409" r="18409"/>
          <a:stretch>
            <a:fillRect/>
          </a:stretch>
        </p:blipFill>
        <p:spPr bwMode="auto">
          <a:xfrm>
            <a:off x="7625875" y="1395455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ítulo 364">
            <a:extLst>
              <a:ext uri="{FF2B5EF4-FFF2-40B4-BE49-F238E27FC236}">
                <a16:creationId xmlns:a16="http://schemas.microsoft.com/office/drawing/2014/main" id="{93AD7ABD-C576-4BB6-A3AE-23B58DE5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6" y="2375820"/>
            <a:ext cx="1939480" cy="221849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 nossa equipa </a:t>
            </a:r>
          </a:p>
        </p:txBody>
      </p:sp>
      <p:pic>
        <p:nvPicPr>
          <p:cNvPr id="43" name="Marcador de Posição da Imagem 42" descr="Uma imagem com uma pessoa a sorrir">
            <a:extLst>
              <a:ext uri="{FF2B5EF4-FFF2-40B4-BE49-F238E27FC236}">
                <a16:creationId xmlns:a16="http://schemas.microsoft.com/office/drawing/2014/main" id="{489694FF-09A3-47B9-B459-215DAA4A04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9" y="1326925"/>
            <a:ext cx="1391577" cy="1391576"/>
          </a:xfrm>
        </p:spPr>
      </p:pic>
      <p:pic>
        <p:nvPicPr>
          <p:cNvPr id="47" name="Marcador de Posição da Imagem 46" descr="Uma imagem com uma pessoa, interior">
            <a:extLst>
              <a:ext uri="{FF2B5EF4-FFF2-40B4-BE49-F238E27FC236}">
                <a16:creationId xmlns:a16="http://schemas.microsoft.com/office/drawing/2014/main" id="{6DE80A00-9E8B-4ACB-89B0-C4C0F33630EC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1" y="1326192"/>
            <a:ext cx="1391577" cy="1391576"/>
          </a:xfrm>
        </p:spPr>
      </p:pic>
      <p:pic>
        <p:nvPicPr>
          <p:cNvPr id="51" name="Marcador de Posição da Imagem 50" descr="Uma pessoa a sorrir para a câmara">
            <a:extLst>
              <a:ext uri="{FF2B5EF4-FFF2-40B4-BE49-F238E27FC236}">
                <a16:creationId xmlns:a16="http://schemas.microsoft.com/office/drawing/2014/main" id="{6601BC64-FE14-4DB5-8B36-4E25B36713B9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1" y="1335752"/>
            <a:ext cx="1391577" cy="1391576"/>
          </a:xfrm>
        </p:spPr>
      </p:pic>
      <p:pic>
        <p:nvPicPr>
          <p:cNvPr id="55" name="Marcador de Posição da Imagem 54" descr="Fotografia do rosto de um homem com barba da equipa">
            <a:extLst>
              <a:ext uri="{FF2B5EF4-FFF2-40B4-BE49-F238E27FC236}">
                <a16:creationId xmlns:a16="http://schemas.microsoft.com/office/drawing/2014/main" id="{F23CFDFC-E456-4B62-B169-3E518F6B4D9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8" y="1326192"/>
            <a:ext cx="1391577" cy="1391576"/>
          </a:xfrm>
        </p:spPr>
      </p:pic>
      <p:sp>
        <p:nvSpPr>
          <p:cNvPr id="261" name="Marcador de Posição do Texto 260">
            <a:extLst>
              <a:ext uri="{FF2B5EF4-FFF2-40B4-BE49-F238E27FC236}">
                <a16:creationId xmlns:a16="http://schemas.microsoft.com/office/drawing/2014/main" id="{3B528EB5-E06C-4ED5-95D1-0FC922CC8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2972370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Tomás Mota​</a:t>
            </a:r>
          </a:p>
        </p:txBody>
      </p:sp>
      <p:sp>
        <p:nvSpPr>
          <p:cNvPr id="262" name="Marcador de Posição do Texto 261">
            <a:extLst>
              <a:ext uri="{FF2B5EF4-FFF2-40B4-BE49-F238E27FC236}">
                <a16:creationId xmlns:a16="http://schemas.microsoft.com/office/drawing/2014/main" id="{15B31211-4F58-4F2A-9E2D-66F461BF54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Presidente</a:t>
            </a:r>
          </a:p>
        </p:txBody>
      </p:sp>
      <p:sp>
        <p:nvSpPr>
          <p:cNvPr id="263" name="Marcador de Posição do Texto 262">
            <a:extLst>
              <a:ext uri="{FF2B5EF4-FFF2-40B4-BE49-F238E27FC236}">
                <a16:creationId xmlns:a16="http://schemas.microsoft.com/office/drawing/2014/main" id="{AA6C7FBA-C196-4AE6-B167-6C55ED0974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2972370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Joana Vaz​</a:t>
            </a:r>
          </a:p>
        </p:txBody>
      </p:sp>
      <p:sp>
        <p:nvSpPr>
          <p:cNvPr id="264" name="Marcador de Posição do Texto 263">
            <a:extLst>
              <a:ext uri="{FF2B5EF4-FFF2-40B4-BE49-F238E27FC236}">
                <a16:creationId xmlns:a16="http://schemas.microsoft.com/office/drawing/2014/main" id="{4E5EE2B9-D150-453A-9E1D-D413883AC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Diretor Executivo</a:t>
            </a:r>
          </a:p>
        </p:txBody>
      </p:sp>
      <p:sp>
        <p:nvSpPr>
          <p:cNvPr id="265" name="Marcador de Posição do Texto 264">
            <a:extLst>
              <a:ext uri="{FF2B5EF4-FFF2-40B4-BE49-F238E27FC236}">
                <a16:creationId xmlns:a16="http://schemas.microsoft.com/office/drawing/2014/main" id="{73864EC9-D7AB-4468-9F82-A19238933C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2972538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Estrela Macedo​</a:t>
            </a:r>
          </a:p>
        </p:txBody>
      </p:sp>
      <p:sp>
        <p:nvSpPr>
          <p:cNvPr id="266" name="Marcador de Posição do Texto 265">
            <a:extLst>
              <a:ext uri="{FF2B5EF4-FFF2-40B4-BE49-F238E27FC236}">
                <a16:creationId xmlns:a16="http://schemas.microsoft.com/office/drawing/2014/main" id="{07875ABF-89D4-4476-BEBD-FD3F3A5242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Diretor de Operações</a:t>
            </a:r>
          </a:p>
        </p:txBody>
      </p:sp>
      <p:sp>
        <p:nvSpPr>
          <p:cNvPr id="267" name="Marcador de Posição do Texto 266">
            <a:extLst>
              <a:ext uri="{FF2B5EF4-FFF2-40B4-BE49-F238E27FC236}">
                <a16:creationId xmlns:a16="http://schemas.microsoft.com/office/drawing/2014/main" id="{B1015474-0465-49F3-8DB6-C8B8C83D05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2972370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Rodrigo Botas​</a:t>
            </a:r>
          </a:p>
        </p:txBody>
      </p:sp>
      <p:sp>
        <p:nvSpPr>
          <p:cNvPr id="268" name="Marcador de Posição do Texto 267">
            <a:extLst>
              <a:ext uri="{FF2B5EF4-FFF2-40B4-BE49-F238E27FC236}">
                <a16:creationId xmlns:a16="http://schemas.microsoft.com/office/drawing/2014/main" id="{D0848036-1420-4B8F-A927-CBE8061162F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Vice-Presidente de Marketing</a:t>
            </a:r>
          </a:p>
        </p:txBody>
      </p:sp>
      <p:pic>
        <p:nvPicPr>
          <p:cNvPr id="59" name="Marcador de Posição da Imagem 58" descr="Uma pessoa a usar óculos">
            <a:extLst>
              <a:ext uri="{FF2B5EF4-FFF2-40B4-BE49-F238E27FC236}">
                <a16:creationId xmlns:a16="http://schemas.microsoft.com/office/drawing/2014/main" id="{626ECF90-59BC-4F2B-BBE1-E3C278CB268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8" y="3967833"/>
            <a:ext cx="1391577" cy="1391576"/>
          </a:xfrm>
        </p:spPr>
      </p:pic>
      <p:pic>
        <p:nvPicPr>
          <p:cNvPr id="63" name="Marcador de Posição da Imagem 62" descr="Uma pessoa com cabelo ondulado">
            <a:extLst>
              <a:ext uri="{FF2B5EF4-FFF2-40B4-BE49-F238E27FC236}">
                <a16:creationId xmlns:a16="http://schemas.microsoft.com/office/drawing/2014/main" id="{12DE1073-A7D7-4B15-97E5-5223F966A93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0" y="3967100"/>
            <a:ext cx="1391577" cy="1391576"/>
          </a:xfrm>
        </p:spPr>
      </p:pic>
      <p:pic>
        <p:nvPicPr>
          <p:cNvPr id="259" name="Marcador de Posição da Imagem 258" descr="Uma pessoa a sorrir para a câmara">
            <a:extLst>
              <a:ext uri="{FF2B5EF4-FFF2-40B4-BE49-F238E27FC236}">
                <a16:creationId xmlns:a16="http://schemas.microsoft.com/office/drawing/2014/main" id="{4834A02F-4080-4730-844D-49401E4CB45C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0" y="3976660"/>
            <a:ext cx="1391577" cy="1391576"/>
          </a:xfrm>
        </p:spPr>
      </p:pic>
      <p:pic>
        <p:nvPicPr>
          <p:cNvPr id="281" name="Marcador de Posição da Imagem 280" descr="Uma pessoa a sorrir para a câmara">
            <a:extLst>
              <a:ext uri="{FF2B5EF4-FFF2-40B4-BE49-F238E27FC236}">
                <a16:creationId xmlns:a16="http://schemas.microsoft.com/office/drawing/2014/main" id="{EA033618-7119-454B-AA08-8353379B217F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7" y="3967100"/>
            <a:ext cx="1391577" cy="1391576"/>
          </a:xfrm>
        </p:spPr>
      </p:pic>
      <p:sp>
        <p:nvSpPr>
          <p:cNvPr id="269" name="Marcador de Posição do Texto 268">
            <a:extLst>
              <a:ext uri="{FF2B5EF4-FFF2-40B4-BE49-F238E27FC236}">
                <a16:creationId xmlns:a16="http://schemas.microsoft.com/office/drawing/2014/main" id="{060F23A0-4476-49CA-8AFA-35D2A5F2E5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96727" y="5587307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Bruno Torres</a:t>
            </a:r>
          </a:p>
        </p:txBody>
      </p:sp>
      <p:sp>
        <p:nvSpPr>
          <p:cNvPr id="270" name="Marcador de Posição do Texto 269">
            <a:extLst>
              <a:ext uri="{FF2B5EF4-FFF2-40B4-BE49-F238E27FC236}">
                <a16:creationId xmlns:a16="http://schemas.microsoft.com/office/drawing/2014/main" id="{9B604063-7C9C-4FEF-9A10-0D259CEC58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896865" y="5813275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Vice-Presidente do Produto</a:t>
            </a:r>
          </a:p>
        </p:txBody>
      </p:sp>
      <p:sp>
        <p:nvSpPr>
          <p:cNvPr id="271" name="Marcador de Posição do Texto 270">
            <a:extLst>
              <a:ext uri="{FF2B5EF4-FFF2-40B4-BE49-F238E27FC236}">
                <a16:creationId xmlns:a16="http://schemas.microsoft.com/office/drawing/2014/main" id="{E707572D-7863-49B8-B805-420CDCB107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98932" y="5587307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Duarte Martins</a:t>
            </a:r>
          </a:p>
        </p:txBody>
      </p:sp>
      <p:sp>
        <p:nvSpPr>
          <p:cNvPr id="272" name="Marcador de Posição do Texto 271">
            <a:extLst>
              <a:ext uri="{FF2B5EF4-FFF2-40B4-BE49-F238E27FC236}">
                <a16:creationId xmlns:a16="http://schemas.microsoft.com/office/drawing/2014/main" id="{C85B6129-3709-43BC-B78D-24BE1D2069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99070" y="5813275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Estrategista de SEO</a:t>
            </a:r>
          </a:p>
        </p:txBody>
      </p:sp>
      <p:sp>
        <p:nvSpPr>
          <p:cNvPr id="273" name="Marcador de Posição do Texto 272">
            <a:extLst>
              <a:ext uri="{FF2B5EF4-FFF2-40B4-BE49-F238E27FC236}">
                <a16:creationId xmlns:a16="http://schemas.microsoft.com/office/drawing/2014/main" id="{0140E9D5-05CF-46F9-8F0A-D26D1C3003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00136" y="5587475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Inês Vaz</a:t>
            </a:r>
          </a:p>
        </p:txBody>
      </p:sp>
      <p:sp>
        <p:nvSpPr>
          <p:cNvPr id="274" name="Marcador de Posição do Texto 273">
            <a:extLst>
              <a:ext uri="{FF2B5EF4-FFF2-40B4-BE49-F238E27FC236}">
                <a16:creationId xmlns:a16="http://schemas.microsoft.com/office/drawing/2014/main" id="{0ACBBA68-B2EC-48C6-A722-9A401C21CF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00274" y="5813275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Designer de Produtos</a:t>
            </a:r>
          </a:p>
        </p:txBody>
      </p:sp>
      <p:sp>
        <p:nvSpPr>
          <p:cNvPr id="275" name="Marcador de Posição do Texto 274">
            <a:extLst>
              <a:ext uri="{FF2B5EF4-FFF2-40B4-BE49-F238E27FC236}">
                <a16:creationId xmlns:a16="http://schemas.microsoft.com/office/drawing/2014/main" id="{D3CF2955-2D46-45EE-A32F-C03ACB6DAB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5950" y="5587307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Vítor Neves</a:t>
            </a:r>
          </a:p>
        </p:txBody>
      </p:sp>
      <p:sp>
        <p:nvSpPr>
          <p:cNvPr id="276" name="Marcador de Posição do Texto 275">
            <a:extLst>
              <a:ext uri="{FF2B5EF4-FFF2-40B4-BE49-F238E27FC236}">
                <a16:creationId xmlns:a16="http://schemas.microsoft.com/office/drawing/2014/main" id="{A514F4ED-057A-4AAF-A3BE-A73CA3890F4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92018" y="5813275"/>
            <a:ext cx="188551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Programador de Conteúdos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53E769-4F0D-4D0D-BDB3-105F25170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b="1" dirty="0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84DAF4-634B-40FC-9DAF-839B8E934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30</a:t>
            </a:fld>
            <a:endParaRPr lang="pt-PT" dirty="0"/>
          </a:p>
        </p:txBody>
      </p:sp>
      <p:sp>
        <p:nvSpPr>
          <p:cNvPr id="278" name="Marcador de Posição da Data 277">
            <a:extLst>
              <a:ext uri="{FF2B5EF4-FFF2-40B4-BE49-F238E27FC236}">
                <a16:creationId xmlns:a16="http://schemas.microsoft.com/office/drawing/2014/main" id="{D2BD6615-FC04-4A3C-B0F0-5C12B53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b="1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467684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Financiamento</a:t>
            </a:r>
          </a:p>
        </p:txBody>
      </p:sp>
      <p:sp>
        <p:nvSpPr>
          <p:cNvPr id="121" name="Marcador de Posição do Texto 120">
            <a:extLst>
              <a:ext uri="{FF2B5EF4-FFF2-40B4-BE49-F238E27FC236}">
                <a16:creationId xmlns:a16="http://schemas.microsoft.com/office/drawing/2014/main" id="{3EC3454A-0EA5-4C3A-B450-DDFF5E5870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0273" y="2216292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12 mil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13801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14 mil</a:t>
            </a:r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32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32 mil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0856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82 mil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6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Propriedade</a:t>
            </a:r>
          </a:p>
        </p:txBody>
      </p:sp>
      <p:sp>
        <p:nvSpPr>
          <p:cNvPr id="57" name="Marcador de Posição do Texto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6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Receita obtida a partir de aluguer de propriedades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8554" y="3828985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Investimentos providenciais (business </a:t>
            </a:r>
            <a:r>
              <a:rPr lang="pt-PT" dirty="0" err="1"/>
              <a:t>angels</a:t>
            </a:r>
            <a:r>
              <a:rPr lang="pt-PT" dirty="0"/>
              <a:t>)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8554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Montante obtido através de outros investidores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208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Dinheiro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08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Dinheiro líquido à disposição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5609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Ações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5609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Número de ações convertidas em EUR</a:t>
            </a:r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31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grpSp>
        <p:nvGrpSpPr>
          <p:cNvPr id="18" name="Gráfico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32" y="1880822"/>
            <a:ext cx="1822574" cy="1822573"/>
            <a:chOff x="545026" y="3295434"/>
            <a:chExt cx="2382386" cy="2382385"/>
          </a:xfrm>
        </p:grpSpPr>
        <p:sp>
          <p:nvSpPr>
            <p:cNvPr id="20" name="Gráfico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545026" y="3372572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2" name="Gráfico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08460" y="1880822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199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Resumo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Na </a:t>
            </a:r>
            <a:r>
              <a:rPr lang="pt-PT" dirty="0" err="1"/>
              <a:t>Contoso</a:t>
            </a:r>
            <a:r>
              <a:rPr lang="pt-PT" dirty="0"/>
              <a:t>, acreditamos em dar 110%. Ao utilizar a nossa arquitetura de dados de próxima geração, ajudamos as organizações a gerir virtualmente fluxos de trabalho ágeis. Prosperamos devido ao nosso conhecimento do mercado e à grande equipa por trás do nosso produto. Nas palavras do nosso CEO, "A eficiência advirá da transformação proativa da forma como fazemos negócios".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FEA145A6-660C-42A7-85AF-AF42E3C0A892}" type="slidenum">
              <a:rPr lang="pt-PT" smtClean="0"/>
              <a:pPr rtl="0"/>
              <a:t>32</a:t>
            </a:fld>
            <a:endParaRPr lang="pt-PT" dirty="0"/>
          </a:p>
        </p:txBody>
      </p:sp>
      <p:sp>
        <p:nvSpPr>
          <p:cNvPr id="42" name="Marcador de Posição da Data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Obrigado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 err="1"/>
              <a:t>Mirjam</a:t>
            </a:r>
            <a:r>
              <a:rPr lang="pt-PT" dirty="0"/>
              <a:t> </a:t>
            </a:r>
            <a:r>
              <a:rPr lang="pt-PT" dirty="0" err="1"/>
              <a:t>Nilsson</a:t>
            </a:r>
            <a:r>
              <a:rPr lang="pt-PT" dirty="0"/>
              <a:t>​​</a:t>
            </a:r>
          </a:p>
          <a:p>
            <a:pPr rtl="0"/>
            <a:r>
              <a:rPr lang="pt-PT" dirty="0"/>
              <a:t>206-555-0146​</a:t>
            </a:r>
          </a:p>
          <a:p>
            <a:pPr rtl="0"/>
            <a:r>
              <a:rPr lang="pt-PT" dirty="0"/>
              <a:t>mirjam@contoso.com​</a:t>
            </a:r>
          </a:p>
          <a:p>
            <a:pPr rtl="0"/>
            <a:r>
              <a:rPr lang="pt-PT" dirty="0"/>
              <a:t>www.contoso.com​</a:t>
            </a:r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33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Informação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Informação é nada mais do que um conjunto de dados, que quando agregados tem um sentido lógico e organizado, referenciando um determinado fenómeno.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1A0AFE80-7D54-6C0A-F66C-83532CA4B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530" r="24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O que é Uma base de dados e um SGBD?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638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Base de 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Correspondem basicamente a coleções eletrónicas de armazenamento estruturado de informação, estas permitem aos administradores consultar rapidamente e de forma facilitada os conteúdos da mesma. Estas podem conter todo o tipo de conteúdo (ex. vídeos, imagens, texto...). </a:t>
            </a:r>
          </a:p>
        </p:txBody>
      </p:sp>
      <p:pic>
        <p:nvPicPr>
          <p:cNvPr id="10" name="Marcador de Posição da Imagem 9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AA86450-6422-0245-DEC8-2E38339DD7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63" r="18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12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Sistema gestor de bases de dados (SGBD)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1900" dirty="0">
                <a:latin typeface="Bahnschrift" panose="020B0502040204020203" pitchFamily="34" charset="0"/>
              </a:rPr>
              <a:t>Software responsável por gerir/organizar uma Base de Dados.</a:t>
            </a:r>
          </a:p>
          <a:p>
            <a:pPr rtl="0"/>
            <a:endParaRPr lang="pt-BR" sz="1900" dirty="0">
              <a:latin typeface="Bahnschrift" panose="020B0502040204020203" pitchFamily="34" charset="0"/>
            </a:endParaRPr>
          </a:p>
          <a:p>
            <a:pPr rtl="0"/>
            <a:r>
              <a:rPr lang="pt-BR" sz="1900" dirty="0">
                <a:latin typeface="Bahnschrift" panose="020B0502040204020203" pitchFamily="34" charset="0"/>
              </a:rPr>
              <a:t>Podem ser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Relacionais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Não Relacionais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Hierárquico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De rede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Orientada a objetos</a:t>
            </a:r>
          </a:p>
        </p:txBody>
      </p:sp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3542C125-D0BA-DF28-7C2B-D22D44E8A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38" r="202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66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</a:t>
            </a:r>
            <a:br>
              <a:rPr lang="pt-BR" dirty="0"/>
            </a:br>
            <a:r>
              <a:rPr lang="pt-BR" dirty="0"/>
              <a:t>(SGBD)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453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é um SGBD </a:t>
            </a:r>
            <a:r>
              <a:rPr lang="pt-PT" sz="1900" dirty="0">
                <a:latin typeface="Bahnschrift" panose="020B0502040204020203" pitchFamily="34" charset="0"/>
              </a:rPr>
              <a:t>Relacional </a:t>
            </a:r>
            <a:r>
              <a:rPr lang="en-US" sz="1900" dirty="0">
                <a:latin typeface="Bahnschrift" panose="020B0502040204020203" pitchFamily="34" charset="0"/>
              </a:rPr>
              <a:t>de </a:t>
            </a:r>
            <a:r>
              <a:rPr lang="en-US" sz="1900" dirty="0" err="1">
                <a:latin typeface="Bahnschrift" panose="020B0502040204020203" pitchFamily="34" charset="0"/>
              </a:rPr>
              <a:t>uso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geral</a:t>
            </a:r>
            <a:r>
              <a:rPr lang="en-US" sz="1900" dirty="0">
                <a:latin typeface="Bahnschrift" panose="020B0502040204020203" pitchFamily="34" charset="0"/>
              </a:rPr>
              <a:t>. É um dos SGBDs </a:t>
            </a:r>
            <a:r>
              <a:rPr lang="en-US" sz="1900" dirty="0" err="1">
                <a:latin typeface="Bahnschrift" panose="020B0502040204020203" pitchFamily="34" charset="0"/>
              </a:rPr>
              <a:t>mais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usados</a:t>
            </a:r>
            <a:r>
              <a:rPr lang="en-US" sz="1900" dirty="0">
                <a:latin typeface="Bahnschrift" panose="020B0502040204020203" pitchFamily="34" charset="0"/>
              </a:rPr>
              <a:t> do </a:t>
            </a:r>
            <a:r>
              <a:rPr lang="en-US" sz="1900" dirty="0" err="1">
                <a:latin typeface="Bahnschrift" panose="020B0502040204020203" pitchFamily="34" charset="0"/>
              </a:rPr>
              <a:t>mundo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empresas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como</a:t>
            </a:r>
            <a:r>
              <a:rPr lang="en-US" sz="1900" dirty="0">
                <a:latin typeface="Bahnschrift" panose="020B0502040204020203" pitchFamily="34" charset="0"/>
              </a:rPr>
              <a:t> a Wikipedia, WordPress e a Google. É um software open-source, o que </a:t>
            </a:r>
            <a:r>
              <a:rPr lang="en-US" sz="1900" dirty="0" err="1">
                <a:latin typeface="Bahnschrift" panose="020B0502040204020203" pitchFamily="34" charset="0"/>
              </a:rPr>
              <a:t>significa</a:t>
            </a:r>
            <a:r>
              <a:rPr lang="en-US" sz="1900" dirty="0">
                <a:latin typeface="Bahnschrift" panose="020B0502040204020203" pitchFamily="34" charset="0"/>
              </a:rPr>
              <a:t> que </a:t>
            </a:r>
            <a:r>
              <a:rPr lang="en-US" sz="1900" dirty="0" err="1">
                <a:latin typeface="Bahnschrift" panose="020B0502040204020203" pitchFamily="34" charset="0"/>
              </a:rPr>
              <a:t>pode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e </a:t>
            </a:r>
            <a:r>
              <a:rPr lang="en-US" sz="1900" dirty="0" err="1">
                <a:latin typeface="Bahnschrift" panose="020B0502040204020203" pitchFamily="34" charset="0"/>
              </a:rPr>
              <a:t>alterado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livremente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custo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  <a:p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369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futurista</Template>
  <TotalTime>146</TotalTime>
  <Words>1766</Words>
  <Application>Microsoft Office PowerPoint</Application>
  <PresentationFormat>Ecrã Panorâmico</PresentationFormat>
  <Paragraphs>413</Paragraphs>
  <Slides>33</Slides>
  <Notes>33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40" baseType="lpstr">
      <vt:lpstr>Arial</vt:lpstr>
      <vt:lpstr>Bahnschrift</vt:lpstr>
      <vt:lpstr>Calibri</vt:lpstr>
      <vt:lpstr>Calibri Light</vt:lpstr>
      <vt:lpstr>Century Gothic</vt:lpstr>
      <vt:lpstr>Courier New</vt:lpstr>
      <vt:lpstr>Tema do Office</vt:lpstr>
      <vt:lpstr>MariaDB (SGBD)</vt:lpstr>
      <vt:lpstr>O que São dados e informação?</vt:lpstr>
      <vt:lpstr>Dados</vt:lpstr>
      <vt:lpstr>Informação</vt:lpstr>
      <vt:lpstr>O que é Uma base de dados e um SGBD?</vt:lpstr>
      <vt:lpstr>Base de dados</vt:lpstr>
      <vt:lpstr>Sistema gestor de bases de dados (SGBD)</vt:lpstr>
      <vt:lpstr>MariaDB (SGBD)</vt:lpstr>
      <vt:lpstr>MariaDB</vt:lpstr>
      <vt:lpstr>Cabos de fibra ótica</vt:lpstr>
      <vt:lpstr>Caminhos e identificação de cabos</vt:lpstr>
      <vt:lpstr>Caminhos e identificação de cabos</vt:lpstr>
      <vt:lpstr>Referências comerciais</vt:lpstr>
      <vt:lpstr>Descrição Geral do Produto</vt:lpstr>
      <vt:lpstr>Problema</vt:lpstr>
      <vt:lpstr>Solução</vt:lpstr>
      <vt:lpstr>Descrição Geral do Produto</vt:lpstr>
      <vt:lpstr>Benefícios do Produto</vt:lpstr>
      <vt:lpstr>Descrição Geral da Empresa</vt:lpstr>
      <vt:lpstr>Modelo de Negócios</vt:lpstr>
      <vt:lpstr>Descrição geral da oportunidade de mercado</vt:lpstr>
      <vt:lpstr>Comparação de oportunidades de mercado </vt:lpstr>
      <vt:lpstr>A nossa concorrência</vt:lpstr>
      <vt:lpstr>Gráfico da nossa concorrência </vt:lpstr>
      <vt:lpstr>Estratégia de crescimento</vt:lpstr>
      <vt:lpstr>Impulso</vt:lpstr>
      <vt:lpstr>Plano de ação a dois anos</vt:lpstr>
      <vt:lpstr>finanças</vt:lpstr>
      <vt:lpstr>A nossa equipa</vt:lpstr>
      <vt:lpstr>A nossa equipa </vt:lpstr>
      <vt:lpstr>Financiamento</vt:lpstr>
      <vt:lpstr>Resumo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- Meios de Transmissão</dc:title>
  <dc:creator>skritt</dc:creator>
  <cp:lastModifiedBy>Pedro Juno da Silva Oliveira</cp:lastModifiedBy>
  <cp:revision>6</cp:revision>
  <dcterms:created xsi:type="dcterms:W3CDTF">2022-10-27T08:31:54Z</dcterms:created>
  <dcterms:modified xsi:type="dcterms:W3CDTF">2022-11-18T15:30:12Z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